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89" r:id="rId4"/>
    <p:sldId id="290" r:id="rId5"/>
    <p:sldId id="291" r:id="rId6"/>
    <p:sldId id="300" r:id="rId7"/>
    <p:sldId id="292" r:id="rId8"/>
    <p:sldId id="274" r:id="rId9"/>
    <p:sldId id="275" r:id="rId10"/>
    <p:sldId id="293" r:id="rId11"/>
    <p:sldId id="266" r:id="rId12"/>
    <p:sldId id="259" r:id="rId13"/>
    <p:sldId id="258" r:id="rId14"/>
    <p:sldId id="295" r:id="rId15"/>
    <p:sldId id="296" r:id="rId16"/>
    <p:sldId id="294" r:id="rId17"/>
    <p:sldId id="260" r:id="rId18"/>
    <p:sldId id="297" r:id="rId19"/>
    <p:sldId id="298" r:id="rId20"/>
    <p:sldId id="268" r:id="rId21"/>
    <p:sldId id="301" r:id="rId22"/>
    <p:sldId id="299" r:id="rId23"/>
    <p:sldId id="276" r:id="rId24"/>
    <p:sldId id="313" r:id="rId25"/>
    <p:sldId id="272" r:id="rId26"/>
    <p:sldId id="302" r:id="rId27"/>
    <p:sldId id="303" r:id="rId28"/>
    <p:sldId id="304" r:id="rId29"/>
    <p:sldId id="305" r:id="rId30"/>
    <p:sldId id="277" r:id="rId31"/>
    <p:sldId id="279" r:id="rId32"/>
    <p:sldId id="281" r:id="rId33"/>
    <p:sldId id="282" r:id="rId34"/>
    <p:sldId id="283" r:id="rId35"/>
    <p:sldId id="306" r:id="rId36"/>
    <p:sldId id="307" r:id="rId37"/>
    <p:sldId id="286" r:id="rId38"/>
    <p:sldId id="285" r:id="rId39"/>
    <p:sldId id="308" r:id="rId40"/>
    <p:sldId id="312" r:id="rId41"/>
    <p:sldId id="310" r:id="rId42"/>
    <p:sldId id="311" r:id="rId43"/>
    <p:sldId id="262" r:id="rId44"/>
    <p:sldId id="263" r:id="rId45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5" autoAdjust="0"/>
    <p:restoredTop sz="64229" autoAdjust="0"/>
  </p:normalViewPr>
  <p:slideViewPr>
    <p:cSldViewPr>
      <p:cViewPr varScale="1">
        <p:scale>
          <a:sx n="75" d="100"/>
          <a:sy n="75" d="100"/>
        </p:scale>
        <p:origin x="-202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51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48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48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2971800" cy="4648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580"/>
            <a:ext cx="2971800" cy="4648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A21370C-EEC4-43A5-AA82-63FA7AEE45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03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5790"/>
            <a:ext cx="502920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48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48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2971800" cy="4648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580"/>
            <a:ext cx="2971800" cy="4648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4E0FE817-CFB1-4837-B18E-F78EA26E8B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25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where</a:t>
            </a:r>
            <a:r>
              <a:rPr lang="en-US" baseline="0" dirty="0" smtClean="0"/>
              <a:t> risks are identified by </a:t>
            </a:r>
          </a:p>
          <a:p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conducting documentation reviews, what is and what is not included in the preliminary project scope statement, charter and other plans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Brainstorming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Delphi Technique – a panel of content experts provide a response reached by consensus.  This technique is also used for estimating cost and time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Interviewing 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Root cause analysis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SWOT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49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Risk</a:t>
            </a:r>
            <a:r>
              <a:rPr lang="en-US" baseline="0" dirty="0" smtClean="0"/>
              <a:t> Register should include:</a:t>
            </a:r>
          </a:p>
          <a:p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List of risks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List of potential responses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Root causes of risks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Updated risk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21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 is an example: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criteria or specific thresholds are</a:t>
            </a:r>
            <a:r>
              <a:rPr lang="en-US" baseline="0" dirty="0" smtClean="0"/>
              <a:t> established by those associated with the project, it could be the sponsors, project manager, or team members.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project objective row shows the probability range that something could happen.  The next four rows show what defines a low, medium or high impact by scope, time, cost and quality.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54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1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Determining quantitative probability and impact can be determined in the following ways: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</a:pPr>
            <a:endParaRPr lang="en-US" b="0" dirty="0" smtClean="0"/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b="0" dirty="0" smtClean="0"/>
              <a:t>Interviewing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b="0" dirty="0" smtClean="0"/>
              <a:t>Cost and time estimating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b="0" dirty="0" smtClean="0"/>
              <a:t>Delphi Technique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b="0" dirty="0" smtClean="0"/>
              <a:t>Use of historical records from previous projects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b="0" dirty="0" smtClean="0"/>
              <a:t>Expert judgment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b="0" dirty="0" smtClean="0"/>
              <a:t>Expected monetary value analysis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b="0" dirty="0" smtClean="0"/>
              <a:t>Monte Carlo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09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52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Decisions</a:t>
            </a:r>
            <a:r>
              <a:rPr lang="en-US" b="0" baseline="0" dirty="0" smtClean="0"/>
              <a:t> trees are primarily used to make decisions regarding individual risks when there is uncertainty.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baseline="0" dirty="0" smtClean="0"/>
              <a:t>Decisions trees are used to help make more informed decisions about such things as “how should the work be done?” by taking into account the risks, probability and impact.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09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What would</a:t>
            </a:r>
            <a:r>
              <a:rPr lang="en-US" b="0" baseline="0" dirty="0" smtClean="0"/>
              <a:t> be cheaper to prototype or not to?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09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09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2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Risk management is</a:t>
            </a:r>
            <a:r>
              <a:rPr lang="en-CA" baseline="0" dirty="0" smtClean="0"/>
              <a:t> about planning, identification, response planning and monitoring and controlling risks throughout the life cycle of the project.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purpose of Risk </a:t>
            </a:r>
            <a:r>
              <a:rPr lang="en-US" baseline="0" dirty="0" smtClean="0"/>
              <a:t>Management is to increase the probability and impact of positive events, and decrease the probability and impact of negative events on the project.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Risk is something that may or may not happen.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Risks are either considered to be threats or opportunities to the project 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Approximately 90% of threats that are identified and investigated in the risk management process can be eliminated.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Class participation:  provide examples of threats and opportunities, RISK,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there are good risks, such as the equipment needed for the project came under budget – we call them opportunities.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Risk</a:t>
            </a:r>
            <a:r>
              <a:rPr lang="en-US" b="0" baseline="0" dirty="0" smtClean="0"/>
              <a:t> response planning is about answering the question: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 smtClean="0"/>
              <a:t>What are we going to do about each top risk?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09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 smtClean="0"/>
              <a:t>Need to develop </a:t>
            </a:r>
            <a:r>
              <a:rPr lang="en-US" sz="1100" b="0" baseline="0" dirty="0" smtClean="0"/>
              <a:t>Risk Response Strategies for threats and opportunities.</a:t>
            </a:r>
            <a:endParaRPr lang="en-US" sz="1100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100" b="0" baseline="0" dirty="0" smtClean="0"/>
          </a:p>
          <a:p>
            <a:pPr marL="514350" lvl="1" indent="-514350">
              <a:buFont typeface="+mj-lt"/>
              <a:buAutoNum type="arabicPeriod"/>
            </a:pPr>
            <a:r>
              <a:rPr lang="en-US" sz="1100" b="1" dirty="0" smtClean="0"/>
              <a:t>Response strategies for threats</a:t>
            </a:r>
            <a:r>
              <a:rPr lang="en-US" sz="1100" b="1" baseline="0" dirty="0" smtClean="0"/>
              <a:t> include:</a:t>
            </a:r>
          </a:p>
          <a:p>
            <a:pPr marL="171450" lvl="1" indent="-171450">
              <a:buFont typeface="Arial" pitchFamily="34" charset="0"/>
              <a:buChar char="•"/>
            </a:pPr>
            <a:r>
              <a:rPr lang="en-US" sz="1100" b="0" baseline="0" dirty="0" smtClean="0"/>
              <a:t>Avoid – which means eliminate the threat by eliminating the cause.</a:t>
            </a:r>
          </a:p>
          <a:p>
            <a:pPr marL="171450" lvl="1" indent="-171450">
              <a:buFont typeface="Arial" pitchFamily="34" charset="0"/>
              <a:buChar char="•"/>
            </a:pPr>
            <a:endParaRPr lang="en-US" sz="1100" b="0" baseline="0" dirty="0" smtClean="0"/>
          </a:p>
          <a:p>
            <a:pPr marL="171450" lvl="1" indent="-171450">
              <a:buFont typeface="Arial" pitchFamily="34" charset="0"/>
              <a:buChar char="•"/>
            </a:pPr>
            <a:r>
              <a:rPr lang="en-US" sz="1100" b="0" baseline="0" dirty="0" smtClean="0"/>
              <a:t>Mitigate – which means reduce the probability or the impact of a threat, thus making it a smaller risk and removing it from the list of top risks on the project.</a:t>
            </a:r>
          </a:p>
          <a:p>
            <a:pPr marL="171450" lvl="1" indent="-171450">
              <a:buFont typeface="Arial" pitchFamily="34" charset="0"/>
              <a:buChar char="•"/>
            </a:pPr>
            <a:endParaRPr lang="en-US" sz="1100" b="0" baseline="0" dirty="0" smtClean="0"/>
          </a:p>
          <a:p>
            <a:pPr marL="171450" lvl="1" indent="-171450">
              <a:buFont typeface="Arial" pitchFamily="34" charset="0"/>
              <a:buChar char="•"/>
            </a:pPr>
            <a:r>
              <a:rPr lang="en-US" sz="1100" b="0" baseline="0" dirty="0" smtClean="0"/>
              <a:t>Transfer – which means make another party responsible for the risk through purchasing of insurance, performance bonds, warranties, guarantees or outsourcing the work.</a:t>
            </a:r>
          </a:p>
          <a:p>
            <a:pPr marL="0" lvl="1" indent="0">
              <a:buFont typeface="+mj-lt"/>
              <a:buNone/>
            </a:pPr>
            <a:endParaRPr lang="en-US" sz="1100" b="0" dirty="0" smtClean="0"/>
          </a:p>
          <a:p>
            <a:pPr marL="0" lvl="1" indent="0">
              <a:buNone/>
            </a:pPr>
            <a:r>
              <a:rPr lang="en-US" sz="1100" b="1" dirty="0" smtClean="0"/>
              <a:t>2. Response strategies for opportunities include:</a:t>
            </a:r>
          </a:p>
          <a:p>
            <a:pPr marL="171450" lvl="1" indent="-171450">
              <a:buFont typeface="Arial" pitchFamily="34" charset="0"/>
              <a:buChar char="•"/>
            </a:pPr>
            <a:r>
              <a:rPr lang="en-US" sz="1100" b="0" dirty="0" smtClean="0"/>
              <a:t>Exploit</a:t>
            </a:r>
            <a:r>
              <a:rPr lang="en-US" sz="1100" b="0" baseline="0" dirty="0" smtClean="0"/>
              <a:t> – which means add work or change the project to make sure the opportunity occurs</a:t>
            </a:r>
          </a:p>
          <a:p>
            <a:pPr marL="171450" lvl="1" indent="-171450">
              <a:buFont typeface="Arial" pitchFamily="34" charset="0"/>
              <a:buChar char="•"/>
            </a:pPr>
            <a:endParaRPr lang="en-US" sz="1100" b="0" baseline="0" dirty="0" smtClean="0"/>
          </a:p>
          <a:p>
            <a:pPr marL="171450" lvl="1" indent="-171450">
              <a:buFont typeface="Arial" pitchFamily="34" charset="0"/>
              <a:buChar char="•"/>
            </a:pPr>
            <a:r>
              <a:rPr lang="en-US" sz="1100" b="0" baseline="0" dirty="0" smtClean="0"/>
              <a:t>Enhance – which means to increase the likelihood, probability and positive impact of the risk event.</a:t>
            </a:r>
          </a:p>
          <a:p>
            <a:pPr marL="171450" lvl="1" indent="-171450">
              <a:buFont typeface="Arial" pitchFamily="34" charset="0"/>
              <a:buChar char="•"/>
            </a:pPr>
            <a:endParaRPr lang="en-US" sz="1100" b="0" baseline="0" dirty="0" smtClean="0"/>
          </a:p>
          <a:p>
            <a:pPr marL="171450" lvl="1" indent="-171450">
              <a:buFont typeface="Arial" pitchFamily="34" charset="0"/>
              <a:buChar char="•"/>
            </a:pPr>
            <a:r>
              <a:rPr lang="en-US" sz="1100" b="0" baseline="0" dirty="0" smtClean="0"/>
              <a:t>Share – which means allocate ownership of the opportunity to a third party.</a:t>
            </a:r>
          </a:p>
          <a:p>
            <a:pPr marL="171450" lvl="1" indent="-171450">
              <a:buFont typeface="Arial" pitchFamily="34" charset="0"/>
              <a:buChar char="•"/>
            </a:pPr>
            <a:endParaRPr lang="en-US" sz="1100" b="0" baseline="0" dirty="0" smtClean="0"/>
          </a:p>
          <a:p>
            <a:pPr marL="0" lvl="1" indent="0">
              <a:buFont typeface="Arial" pitchFamily="34" charset="0"/>
              <a:buNone/>
            </a:pPr>
            <a:r>
              <a:rPr lang="en-US" sz="1100" b="0" baseline="0" dirty="0" smtClean="0"/>
              <a:t>Response strategy for both threats and opportunities is to ACCEPT. – do nothing and say “if it happens, it happens”.</a:t>
            </a:r>
            <a:endParaRPr lang="en-US" sz="1200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09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10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Pure</a:t>
            </a:r>
            <a:r>
              <a:rPr lang="en-US" baseline="0" dirty="0" smtClean="0"/>
              <a:t> risk is a risk for which insurance can be purchased thereby transferring the risk for financial benefit to the party accepting the risk.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Business risk is typically uninsurable – it is what business does when it opens its doors everyday for business.  It’s the process of doing business. (e.g. when was the last time could buy insurance for sales projections?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Risk adverse is a mentality</a:t>
            </a:r>
            <a:r>
              <a:rPr lang="en-US" baseline="0" dirty="0" smtClean="0"/>
              <a:t> of risk avoidance.  Selecting the low risk item or a sure thing is the typical in this case.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Risk seeker is mentality looking for a risk.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Risk neutral is a middle ground mentality towards risk.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External – regulatory,</a:t>
            </a:r>
            <a:r>
              <a:rPr lang="en-US" baseline="0" dirty="0" smtClean="0"/>
              <a:t> environmental, government, market shift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Internal – time, cost, scope changes, inexperience, poor planning, people, staffing, materials and equipment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Technical – changes in technology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Unforeseeable – only a small portion of risks are actually unforeseeable.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Specific categories – cultural risks, stakeholder caused risks, sponsor caused risks, resistance to change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Categorize by source –quality risk, cost risk, schedule risk, HR risk and so forth.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8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looking at risk, one needs</a:t>
            </a:r>
            <a:r>
              <a:rPr lang="en-US" baseline="0" dirty="0" smtClean="0"/>
              <a:t> to determine: (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risk management plan may include?</a:t>
            </a:r>
            <a:r>
              <a:rPr lang="en-US" baseline="0" dirty="0" smtClean="0"/>
              <a:t> (ask the class)</a:t>
            </a:r>
          </a:p>
          <a:p>
            <a:endParaRPr lang="en-US" baseline="0" dirty="0" smtClean="0"/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baseline="0" dirty="0" smtClean="0"/>
              <a:t>Methodology – how you will perform risk management on a specific project.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baseline="0" dirty="0" smtClean="0"/>
              <a:t>Roles and responsibilities – who will do what and remember to also consider non-team members – the stakeholders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baseline="0" dirty="0" smtClean="0"/>
              <a:t>Timing – when to do risk management for a specific project.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baseline="0" dirty="0" smtClean="0"/>
              <a:t>Budgeting – includes the cost for the risk management process.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baseline="0" dirty="0" smtClean="0"/>
              <a:t>Risk categories – are defined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baseline="0" dirty="0" smtClean="0"/>
              <a:t>Definition of probability and impact – conducted in the qualitative risk analysis.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baseline="0" dirty="0" smtClean="0"/>
              <a:t>Stakeholder tolerances – e.g. if the stakeholder had low tolerance for cost overruns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baseline="0" dirty="0" smtClean="0"/>
              <a:t>Reporting formats – describes the type of forms, templates and reports that will be used in risk management on the specific project.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baseline="0" dirty="0" smtClean="0"/>
              <a:t>Tracking – this means how the risk process will be audited, and documenting what happens with risk management activities.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88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3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FE817-CFB1-4837-B18E-F78EA26E8B5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0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Rectangle 32"/>
          <p:cNvSpPr>
            <a:spLocks noGrp="1" noChangeArrowheads="1"/>
          </p:cNvSpPr>
          <p:nvPr>
            <p:ph type="ctrTitle" sz="quarter"/>
          </p:nvPr>
        </p:nvSpPr>
        <p:spPr>
          <a:xfrm>
            <a:off x="2362200" y="1143000"/>
            <a:ext cx="5638800" cy="24384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05" name="Rectangle 3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667000" y="3886200"/>
            <a:ext cx="5334000" cy="1285875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166" name="Rectangle 94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67" name="Rectangle 9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68" name="Rectangle 9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B81E2BF-DB4A-4B45-9383-27AB4EACD0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A912B0-102F-4A6E-8078-E00A2A686A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228600"/>
            <a:ext cx="16383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200" y="228600"/>
            <a:ext cx="47625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A1937-0F1F-46D4-B7E0-E24D0D1447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81000" y="1371600"/>
            <a:ext cx="8458200" cy="47244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553200"/>
            <a:ext cx="990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29C0A-C201-4879-B5DA-6627437914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54864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</p:spTree>
    <p:extLst>
      <p:ext uri="{BB962C8B-B14F-4D97-AF65-F5344CB8AC3E}">
        <p14:creationId xmlns:p14="http://schemas.microsoft.com/office/powerpoint/2010/main" val="105496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371600"/>
            <a:ext cx="8458200" cy="47244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553200"/>
            <a:ext cx="990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6EDBD-6556-49C0-82BF-45F4A7CCB6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5486400" cy="304800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</p:spTree>
    <p:extLst>
      <p:ext uri="{BB962C8B-B14F-4D97-AF65-F5344CB8AC3E}">
        <p14:creationId xmlns:p14="http://schemas.microsoft.com/office/powerpoint/2010/main" val="408085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3E22C-725E-41C8-8BD0-F2AF1FAD45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EC5937-E285-4C29-993B-A0AC1B1C5B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0" y="1371600"/>
            <a:ext cx="3048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371600"/>
            <a:ext cx="3048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D2F97-3301-4427-B712-33BB27CF0F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38E99-7D8B-4541-85AF-82ED7591BC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889FD1-F7D9-4AD9-9C5A-0FD57117D1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81B56E-0F6E-490A-8FFD-E38860AD99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04D32-4CEE-427D-84C4-C25A6C5C92D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5D33EF-80A2-4CCC-BFFD-3214FA9064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3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28600"/>
            <a:ext cx="6553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57" name="Rectangle 3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0" y="1371600"/>
            <a:ext cx="6248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1524000" y="6324600"/>
            <a:ext cx="1371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69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324600"/>
            <a:ext cx="426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70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67600" y="6324600"/>
            <a:ext cx="106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fld id="{58523327-6F58-46EE-A95E-4856305A6AA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10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Verdana" pitchFamily="34" charset="0"/>
        <a:buChar char="−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Verdana" pitchFamily="34" charset="0"/>
        <a:buChar char="−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vestopedia.com/terms/p/purerisk.as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vestopedia.com/terms/b/businessrisk.asp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733800" y="3276600"/>
            <a:ext cx="4572000" cy="1219200"/>
          </a:xfrm>
        </p:spPr>
        <p:txBody>
          <a:bodyPr/>
          <a:lstStyle/>
          <a:p>
            <a:pPr algn="ctr"/>
            <a:r>
              <a:rPr lang="en-US" sz="3600" dirty="0" smtClean="0"/>
              <a:t>Project </a:t>
            </a:r>
            <a:r>
              <a:rPr lang="en-US" sz="3600" dirty="0" smtClean="0">
                <a:solidFill>
                  <a:srgbClr val="C00000"/>
                </a:solidFill>
              </a:rPr>
              <a:t>Risk</a:t>
            </a:r>
            <a:r>
              <a:rPr lang="en-US" sz="3600" dirty="0" smtClean="0"/>
              <a:t> Management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4876800"/>
            <a:ext cx="5334000" cy="1285875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94C600"/>
              </a:buClr>
              <a:buSzPct val="76000"/>
              <a:defRPr/>
            </a:pPr>
            <a:r>
              <a:rPr lang="en-US" kern="1200" dirty="0" smtClean="0">
                <a:solidFill>
                  <a:srgbClr val="000000"/>
                </a:solidFill>
                <a:latin typeface="Century Gothic"/>
              </a:rPr>
              <a:t>BAI3020</a:t>
            </a:r>
            <a:endParaRPr lang="en-US" kern="1200" dirty="0" smtClean="0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2871612" cy="154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8600"/>
            <a:ext cx="2930075" cy="203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Risk Utility Function and Risk Preference</a:t>
            </a:r>
          </a:p>
        </p:txBody>
      </p:sp>
      <p:sp>
        <p:nvSpPr>
          <p:cNvPr id="23557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334061-6874-415C-8C19-B940F9772182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2533" name="Picture 6" descr="86921_11_F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6899830" cy="306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83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7315200" cy="56388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3200" b="1" dirty="0" smtClean="0"/>
              <a:t>RISK CATEGORIES:</a:t>
            </a:r>
          </a:p>
          <a:p>
            <a:r>
              <a:rPr lang="en-US" sz="2800" b="1" dirty="0" smtClean="0"/>
              <a:t>External</a:t>
            </a:r>
          </a:p>
          <a:p>
            <a:r>
              <a:rPr lang="en-US" sz="2800" b="1" dirty="0" smtClean="0"/>
              <a:t>Internal</a:t>
            </a:r>
          </a:p>
          <a:p>
            <a:r>
              <a:rPr lang="en-US" sz="2800" b="1" dirty="0"/>
              <a:t>Market risk - Developing a new product or Service</a:t>
            </a:r>
          </a:p>
          <a:p>
            <a:r>
              <a:rPr lang="en-US" sz="2800" b="1" dirty="0"/>
              <a:t>Financial risk – Can the organization afford to run with the project</a:t>
            </a:r>
          </a:p>
          <a:p>
            <a:r>
              <a:rPr lang="en-US" sz="2800" b="1" dirty="0" smtClean="0"/>
              <a:t>People Risk</a:t>
            </a:r>
          </a:p>
          <a:p>
            <a:r>
              <a:rPr lang="en-US" sz="2800" b="1" dirty="0" smtClean="0"/>
              <a:t>Technical</a:t>
            </a:r>
          </a:p>
          <a:p>
            <a:r>
              <a:rPr lang="en-US" sz="2800" b="1" dirty="0"/>
              <a:t>Structure/process </a:t>
            </a:r>
            <a:r>
              <a:rPr lang="en-US" sz="2800" b="1" dirty="0" smtClean="0"/>
              <a:t>risk</a:t>
            </a:r>
          </a:p>
          <a:p>
            <a:r>
              <a:rPr lang="en-US" sz="2800" b="1" dirty="0" smtClean="0"/>
              <a:t>Unforeseeable</a:t>
            </a:r>
          </a:p>
        </p:txBody>
      </p:sp>
    </p:spTree>
    <p:extLst>
      <p:ext uri="{BB962C8B-B14F-4D97-AF65-F5344CB8AC3E}">
        <p14:creationId xmlns:p14="http://schemas.microsoft.com/office/powerpoint/2010/main" val="86919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6934200" cy="52578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Risk Factors:</a:t>
            </a:r>
          </a:p>
          <a:p>
            <a:r>
              <a:rPr lang="en-US" dirty="0" smtClean="0"/>
              <a:t>The probability that it will occur </a:t>
            </a:r>
            <a:r>
              <a:rPr lang="en-US" dirty="0" smtClean="0">
                <a:solidFill>
                  <a:srgbClr val="FF0000"/>
                </a:solidFill>
              </a:rPr>
              <a:t>(what)</a:t>
            </a:r>
          </a:p>
          <a:p>
            <a:r>
              <a:rPr lang="en-US" dirty="0" smtClean="0"/>
              <a:t>The range of possible outcomes </a:t>
            </a:r>
            <a:r>
              <a:rPr lang="en-US" dirty="0" smtClean="0">
                <a:solidFill>
                  <a:srgbClr val="FF0000"/>
                </a:solidFill>
              </a:rPr>
              <a:t>(impact or amount at stake)</a:t>
            </a:r>
          </a:p>
          <a:p>
            <a:r>
              <a:rPr lang="en-US" dirty="0" smtClean="0"/>
              <a:t>Expected timing </a:t>
            </a:r>
            <a:r>
              <a:rPr lang="en-US" dirty="0" smtClean="0">
                <a:solidFill>
                  <a:srgbClr val="FF0000"/>
                </a:solidFill>
              </a:rPr>
              <a:t>(when) </a:t>
            </a:r>
            <a:r>
              <a:rPr lang="en-US" dirty="0" smtClean="0"/>
              <a:t>in the project life cycle</a:t>
            </a:r>
          </a:p>
          <a:p>
            <a:r>
              <a:rPr lang="en-US" dirty="0" smtClean="0"/>
              <a:t>Anticipate frequency of risk events from that source </a:t>
            </a:r>
            <a:r>
              <a:rPr lang="en-US" dirty="0" smtClean="0">
                <a:solidFill>
                  <a:srgbClr val="FF0000"/>
                </a:solidFill>
              </a:rPr>
              <a:t>(how often)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6934200" cy="52578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Risk Management Processes (6)</a:t>
            </a:r>
          </a:p>
          <a:p>
            <a:pPr>
              <a:buNone/>
            </a:pPr>
            <a:r>
              <a:rPr lang="en-US" b="1" dirty="0" smtClean="0"/>
              <a:t>Planning:</a:t>
            </a:r>
            <a:r>
              <a:rPr lang="en-US" dirty="0" smtClean="0"/>
              <a:t>	</a:t>
            </a:r>
          </a:p>
          <a:p>
            <a:pPr>
              <a:spcBef>
                <a:spcPts val="600"/>
              </a:spcBef>
              <a:buNone/>
            </a:pPr>
            <a:r>
              <a:rPr lang="en-US" dirty="0" smtClean="0"/>
              <a:t>1. Plan Risk Management</a:t>
            </a:r>
          </a:p>
          <a:p>
            <a:pPr>
              <a:spcBef>
                <a:spcPts val="600"/>
              </a:spcBef>
              <a:buNone/>
            </a:pPr>
            <a:r>
              <a:rPr lang="en-US" dirty="0" smtClean="0"/>
              <a:t>2. Identify Risks</a:t>
            </a:r>
          </a:p>
          <a:p>
            <a:pPr>
              <a:spcBef>
                <a:spcPts val="600"/>
              </a:spcBef>
              <a:buNone/>
            </a:pPr>
            <a:r>
              <a:rPr lang="en-US" dirty="0" smtClean="0"/>
              <a:t>3. Perform Qualitative Risk Analysis</a:t>
            </a:r>
          </a:p>
          <a:p>
            <a:pPr>
              <a:spcBef>
                <a:spcPts val="600"/>
              </a:spcBef>
              <a:buNone/>
            </a:pPr>
            <a:r>
              <a:rPr lang="en-US" dirty="0" smtClean="0"/>
              <a:t>4. Perform Quantitative Risk Analysis</a:t>
            </a:r>
          </a:p>
          <a:p>
            <a:pPr>
              <a:spcBef>
                <a:spcPts val="600"/>
              </a:spcBef>
              <a:buNone/>
            </a:pPr>
            <a:r>
              <a:rPr lang="en-US" dirty="0" smtClean="0"/>
              <a:t>5. Risk Response Planning</a:t>
            </a:r>
          </a:p>
          <a:p>
            <a:pPr>
              <a:spcBef>
                <a:spcPts val="600"/>
              </a:spcBef>
              <a:buNone/>
            </a:pPr>
            <a:endParaRPr lang="en-US" dirty="0" smtClean="0"/>
          </a:p>
          <a:p>
            <a:pPr>
              <a:spcBef>
                <a:spcPts val="600"/>
              </a:spcBef>
              <a:buNone/>
            </a:pPr>
            <a:r>
              <a:rPr lang="en-US" b="1" dirty="0" smtClean="0"/>
              <a:t>Monitoring and Controlling:</a:t>
            </a:r>
          </a:p>
          <a:p>
            <a:pPr>
              <a:spcBef>
                <a:spcPts val="600"/>
              </a:spcBef>
              <a:buNone/>
            </a:pPr>
            <a:r>
              <a:rPr lang="en-US" dirty="0" smtClean="0"/>
              <a:t>6. Monitor and Control Risks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600200"/>
            <a:ext cx="7620000" cy="44958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b="1" dirty="0" smtClean="0"/>
              <a:t>Planning risk management</a:t>
            </a:r>
            <a:r>
              <a:rPr lang="en-US" dirty="0" smtClean="0"/>
              <a:t>: 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deciding </a:t>
            </a:r>
            <a:r>
              <a:rPr lang="en-US" b="1" dirty="0" smtClean="0"/>
              <a:t>how to approach and plan </a:t>
            </a:r>
            <a:r>
              <a:rPr lang="en-US" dirty="0" smtClean="0"/>
              <a:t>the risk management activities for the project</a:t>
            </a:r>
          </a:p>
          <a:p>
            <a:pPr eaLnBrk="1" hangingPunct="1">
              <a:spcBef>
                <a:spcPct val="100000"/>
              </a:spcBef>
              <a:defRPr/>
            </a:pPr>
            <a:r>
              <a:rPr lang="en-US" b="1" dirty="0" smtClean="0"/>
              <a:t>Identifying risks</a:t>
            </a:r>
          </a:p>
          <a:p>
            <a:pPr lvl="1" eaLnBrk="1" hangingPunct="1">
              <a:spcBef>
                <a:spcPct val="100000"/>
              </a:spcBef>
              <a:defRPr/>
            </a:pPr>
            <a:r>
              <a:rPr lang="en-US" dirty="0" smtClean="0"/>
              <a:t>determining which risks are likely to affect a project and documenting the characteristics of each</a:t>
            </a:r>
          </a:p>
          <a:p>
            <a:pPr eaLnBrk="1" hangingPunct="1">
              <a:spcBef>
                <a:spcPct val="100000"/>
              </a:spcBef>
              <a:defRPr/>
            </a:pPr>
            <a:r>
              <a:rPr lang="en-US" b="1" dirty="0" smtClean="0"/>
              <a:t>Performing </a:t>
            </a:r>
            <a:r>
              <a:rPr lang="en-US" b="1" dirty="0" smtClean="0">
                <a:solidFill>
                  <a:srgbClr val="FF0000"/>
                </a:solidFill>
              </a:rPr>
              <a:t>qualitative </a:t>
            </a:r>
            <a:r>
              <a:rPr lang="en-US" b="1" dirty="0" smtClean="0"/>
              <a:t>risk analysis</a:t>
            </a:r>
            <a:endParaRPr lang="en-US" dirty="0"/>
          </a:p>
          <a:p>
            <a:pPr lvl="1" eaLnBrk="1" hangingPunct="1">
              <a:spcBef>
                <a:spcPct val="100000"/>
              </a:spcBef>
              <a:defRPr/>
            </a:pPr>
            <a:r>
              <a:rPr lang="en-US" dirty="0" smtClean="0"/>
              <a:t>What are the risks?</a:t>
            </a:r>
          </a:p>
          <a:p>
            <a:pPr lvl="1" eaLnBrk="1" hangingPunct="1">
              <a:spcBef>
                <a:spcPct val="100000"/>
              </a:spcBef>
              <a:defRPr/>
            </a:pPr>
            <a:r>
              <a:rPr lang="en-US" dirty="0" smtClean="0"/>
              <a:t>prioritizing risks based on </a:t>
            </a:r>
            <a:r>
              <a:rPr lang="en-US" b="1" dirty="0" smtClean="0"/>
              <a:t>their probability and impact </a:t>
            </a:r>
            <a:r>
              <a:rPr lang="en-US" dirty="0" smtClean="0"/>
              <a:t>of occurrence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8382000" cy="5873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Project Risk Management Processes</a:t>
            </a:r>
            <a:endParaRPr lang="en-US" sz="4800" dirty="0" smtClean="0"/>
          </a:p>
        </p:txBody>
      </p:sp>
      <p:sp>
        <p:nvSpPr>
          <p:cNvPr id="24581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5AD98D6-8E1F-47B9-8110-517852441129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447800"/>
            <a:ext cx="7696200" cy="46482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sz="2800" b="1" dirty="0" smtClean="0"/>
              <a:t>Performing </a:t>
            </a:r>
            <a:r>
              <a:rPr lang="en-US" sz="2800" b="1" dirty="0" smtClean="0">
                <a:solidFill>
                  <a:srgbClr val="FF0000"/>
                </a:solidFill>
              </a:rPr>
              <a:t>quantitative</a:t>
            </a:r>
            <a:r>
              <a:rPr lang="en-US" sz="2800" b="1" dirty="0" smtClean="0"/>
              <a:t> risk analysis</a:t>
            </a:r>
            <a:r>
              <a:rPr lang="en-US" sz="2800" dirty="0" smtClean="0"/>
              <a:t>:</a:t>
            </a:r>
          </a:p>
          <a:p>
            <a:pPr lvl="1" eaLnBrk="1" hangingPunct="1">
              <a:defRPr/>
            </a:pPr>
            <a:r>
              <a:rPr lang="en-US" sz="2400" b="1" dirty="0" smtClean="0"/>
              <a:t>numerically estimating </a:t>
            </a:r>
            <a:r>
              <a:rPr lang="en-US" sz="2400" dirty="0" smtClean="0"/>
              <a:t>the effects of risks on project objectives</a:t>
            </a:r>
          </a:p>
          <a:p>
            <a:pPr lvl="1"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800" b="1" dirty="0" smtClean="0"/>
              <a:t>Planning risk responses</a:t>
            </a:r>
            <a:r>
              <a:rPr lang="en-US" sz="2800" dirty="0" smtClean="0"/>
              <a:t>:</a:t>
            </a:r>
            <a:endParaRPr lang="en-US" sz="2800" b="1" dirty="0"/>
          </a:p>
          <a:p>
            <a:pPr lvl="1" eaLnBrk="1" hangingPunct="1">
              <a:defRPr/>
            </a:pPr>
            <a:r>
              <a:rPr lang="en-US" sz="2400" dirty="0" smtClean="0"/>
              <a:t>taking steps to enhance opportunities and </a:t>
            </a:r>
            <a:r>
              <a:rPr lang="en-US" sz="2400" b="1" dirty="0" smtClean="0"/>
              <a:t>reduce (mitigate) threats </a:t>
            </a:r>
            <a:r>
              <a:rPr lang="en-US" sz="2400" dirty="0" smtClean="0"/>
              <a:t>to meeting project objectives</a:t>
            </a:r>
          </a:p>
          <a:p>
            <a:pPr lvl="1"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800" b="1" dirty="0" smtClean="0"/>
              <a:t>Monitoring and controlling risks</a:t>
            </a:r>
            <a:r>
              <a:rPr lang="en-US" sz="2800" dirty="0" smtClean="0"/>
              <a:t>:</a:t>
            </a:r>
          </a:p>
          <a:p>
            <a:pPr lvl="1" eaLnBrk="1" hangingPunct="1">
              <a:defRPr/>
            </a:pPr>
            <a:r>
              <a:rPr lang="en-US" sz="2400" dirty="0" smtClean="0"/>
              <a:t>monitoring identified and </a:t>
            </a:r>
            <a:r>
              <a:rPr lang="en-US" sz="2400" b="1" dirty="0" smtClean="0"/>
              <a:t>residual </a:t>
            </a:r>
            <a:r>
              <a:rPr lang="en-US" sz="2400" dirty="0" smtClean="0"/>
              <a:t>risks</a:t>
            </a:r>
          </a:p>
          <a:p>
            <a:pPr lvl="1" eaLnBrk="1" hangingPunct="1">
              <a:defRPr/>
            </a:pPr>
            <a:r>
              <a:rPr lang="en-US" sz="2400" dirty="0" smtClean="0"/>
              <a:t>identifying new risks</a:t>
            </a:r>
          </a:p>
          <a:p>
            <a:pPr lvl="1" eaLnBrk="1" hangingPunct="1">
              <a:defRPr/>
            </a:pPr>
            <a:r>
              <a:rPr lang="en-US" sz="2400" dirty="0" smtClean="0"/>
              <a:t>carrying out risk response plans</a:t>
            </a:r>
          </a:p>
          <a:p>
            <a:pPr lvl="1" eaLnBrk="1" hangingPunct="1">
              <a:defRPr/>
            </a:pPr>
            <a:r>
              <a:rPr lang="en-US" sz="2400" dirty="0" smtClean="0"/>
              <a:t>evaluating the effectiveness of risk strategies throughout the life of the project</a:t>
            </a:r>
          </a:p>
          <a:p>
            <a:pPr eaLnBrk="1" hangingPunct="1">
              <a:spcBef>
                <a:spcPct val="100000"/>
              </a:spcBef>
              <a:defRPr/>
            </a:pPr>
            <a:endParaRPr lang="en-US" sz="2400" dirty="0" smtClean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Project Risk Management Processes (continued)</a:t>
            </a:r>
          </a:p>
        </p:txBody>
      </p:sp>
      <p:sp>
        <p:nvSpPr>
          <p:cNvPr id="25605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383C72-5541-4B8B-AA2C-E1BB8ECD761B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8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Project Risk Management Summary</a:t>
            </a:r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A9626-706F-4DA9-B3B1-0F2BEEBD33B0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26629" name="Picture 5" descr="86921_11_F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7239000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37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7315200" cy="5257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Outputs of Risk Management Planning: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		</a:t>
            </a:r>
            <a:r>
              <a:rPr lang="en-US" sz="3200" b="1" dirty="0" smtClean="0"/>
              <a:t>RISK MANAGEMENT PLAN</a:t>
            </a:r>
          </a:p>
        </p:txBody>
      </p:sp>
      <p:sp>
        <p:nvSpPr>
          <p:cNvPr id="4" name="Right Arrow 3"/>
          <p:cNvSpPr/>
          <p:nvPr/>
        </p:nvSpPr>
        <p:spPr bwMode="auto">
          <a:xfrm>
            <a:off x="1524000" y="2514600"/>
            <a:ext cx="978408" cy="484632"/>
          </a:xfrm>
          <a:prstGeom prst="right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idx="1"/>
          </p:nvPr>
        </p:nvSpPr>
        <p:spPr>
          <a:xfrm>
            <a:off x="1295400" y="1524000"/>
            <a:ext cx="7543800" cy="4495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80000"/>
              </a:spcBef>
              <a:defRPr/>
            </a:pPr>
            <a:endParaRPr lang="en-US" dirty="0" smtClean="0"/>
          </a:p>
          <a:p>
            <a:pPr eaLnBrk="1" hangingPunct="1">
              <a:spcBef>
                <a:spcPct val="80000"/>
              </a:spcBef>
              <a:defRPr/>
            </a:pPr>
            <a:r>
              <a:rPr lang="en-US" dirty="0" smtClean="0"/>
              <a:t>Methodology – how to perform on the project</a:t>
            </a:r>
          </a:p>
          <a:p>
            <a:pPr eaLnBrk="1" hangingPunct="1">
              <a:spcBef>
                <a:spcPct val="80000"/>
              </a:spcBef>
              <a:defRPr/>
            </a:pPr>
            <a:r>
              <a:rPr lang="en-US" dirty="0" smtClean="0"/>
              <a:t>Roles and responsibilities</a:t>
            </a:r>
          </a:p>
          <a:p>
            <a:pPr eaLnBrk="1" hangingPunct="1">
              <a:spcBef>
                <a:spcPct val="80000"/>
              </a:spcBef>
              <a:defRPr/>
            </a:pPr>
            <a:r>
              <a:rPr lang="en-US" dirty="0" smtClean="0"/>
              <a:t>Budget and schedule – for risk tasks</a:t>
            </a:r>
          </a:p>
          <a:p>
            <a:pPr eaLnBrk="1" hangingPunct="1">
              <a:spcBef>
                <a:spcPct val="80000"/>
              </a:spcBef>
              <a:defRPr/>
            </a:pPr>
            <a:r>
              <a:rPr lang="en-US" dirty="0" smtClean="0"/>
              <a:t>Risk categories</a:t>
            </a:r>
          </a:p>
          <a:p>
            <a:pPr eaLnBrk="1" hangingPunct="1">
              <a:spcBef>
                <a:spcPct val="80000"/>
              </a:spcBef>
              <a:defRPr/>
            </a:pPr>
            <a:r>
              <a:rPr lang="en-US" dirty="0" smtClean="0"/>
              <a:t>Risk probability and impact - to be assessed</a:t>
            </a:r>
          </a:p>
          <a:p>
            <a:pPr eaLnBrk="1" hangingPunct="1">
              <a:spcBef>
                <a:spcPct val="80000"/>
              </a:spcBef>
              <a:defRPr/>
            </a:pPr>
            <a:r>
              <a:rPr lang="en-US" dirty="0" smtClean="0"/>
              <a:t>How will team track risk activities</a:t>
            </a:r>
          </a:p>
          <a:p>
            <a:pPr eaLnBrk="1" hangingPunct="1">
              <a:spcBef>
                <a:spcPct val="80000"/>
              </a:spcBef>
              <a:defRPr/>
            </a:pPr>
            <a:r>
              <a:rPr lang="en-US" dirty="0" smtClean="0"/>
              <a:t>Risk documentation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83820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Topics Addressed in a Risk Management Plan</a:t>
            </a:r>
          </a:p>
        </p:txBody>
      </p:sp>
      <p:sp>
        <p:nvSpPr>
          <p:cNvPr id="28677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3AF2D3-1FDE-4679-913F-74AAB1C90009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295400"/>
            <a:ext cx="7620000" cy="4724400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60000"/>
              </a:spcBef>
              <a:defRPr/>
            </a:pPr>
            <a:endParaRPr lang="en-US" b="1" dirty="0" smtClean="0"/>
          </a:p>
          <a:p>
            <a:pPr eaLnBrk="1" hangingPunct="1">
              <a:spcBef>
                <a:spcPct val="60000"/>
              </a:spcBef>
              <a:defRPr/>
            </a:pPr>
            <a:r>
              <a:rPr lang="en-US" b="1" dirty="0" smtClean="0"/>
              <a:t>Contingency plans</a:t>
            </a:r>
            <a:r>
              <a:rPr lang="en-US" dirty="0" smtClean="0"/>
              <a:t> are predefined actions that the project team will take if an identified risk event occurs</a:t>
            </a:r>
          </a:p>
          <a:p>
            <a:pPr eaLnBrk="1" hangingPunct="1">
              <a:spcBef>
                <a:spcPct val="60000"/>
              </a:spcBef>
              <a:defRPr/>
            </a:pPr>
            <a:r>
              <a:rPr lang="en-US" b="1" dirty="0" smtClean="0"/>
              <a:t>Fallback plans</a:t>
            </a:r>
            <a:r>
              <a:rPr lang="en-US" dirty="0" smtClean="0"/>
              <a:t> are developed for risks that have a high impact on meeting project objectives and are put into effect if attempts to reduce the risk are not effective</a:t>
            </a:r>
          </a:p>
          <a:p>
            <a:pPr eaLnBrk="1" hangingPunct="1">
              <a:spcBef>
                <a:spcPct val="60000"/>
              </a:spcBef>
              <a:defRPr/>
            </a:pPr>
            <a:r>
              <a:rPr lang="en-US" b="1" dirty="0" smtClean="0"/>
              <a:t>Contingency reserves</a:t>
            </a:r>
            <a:r>
              <a:rPr lang="en-US" dirty="0" smtClean="0"/>
              <a:t> or </a:t>
            </a:r>
            <a:r>
              <a:rPr lang="en-US" b="1" dirty="0" smtClean="0"/>
              <a:t>allowances</a:t>
            </a:r>
            <a:r>
              <a:rPr lang="en-US" dirty="0" smtClean="0"/>
              <a:t> are provisions held by the project sponsor or organization to reduce the risk of cost or schedule overruns to an acceptable level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83058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Contingency and Fallback Plans, Contingency Reserves</a:t>
            </a:r>
          </a:p>
        </p:txBody>
      </p:sp>
      <p:sp>
        <p:nvSpPr>
          <p:cNvPr id="29701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9F6078-AB0E-4956-A376-DBDE4AC3B4CD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52400"/>
            <a:ext cx="6934200" cy="60198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3200" b="1" dirty="0" smtClean="0"/>
              <a:t>Project </a:t>
            </a:r>
            <a:r>
              <a:rPr lang="en-US" sz="3200" b="1" dirty="0" smtClean="0">
                <a:solidFill>
                  <a:srgbClr val="C00000"/>
                </a:solidFill>
              </a:rPr>
              <a:t>Risk</a:t>
            </a:r>
            <a:r>
              <a:rPr lang="en-US" sz="3200" b="1" dirty="0" smtClean="0"/>
              <a:t> Management?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76200"/>
            <a:ext cx="3857625" cy="3008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6934200" cy="5257800"/>
          </a:xfrm>
        </p:spPr>
        <p:txBody>
          <a:bodyPr/>
          <a:lstStyle/>
          <a:p>
            <a:pPr>
              <a:buNone/>
            </a:pPr>
            <a:r>
              <a:rPr lang="en-US" sz="3200" b="1" dirty="0" smtClean="0"/>
              <a:t>RISK IDENTIFICATION:</a:t>
            </a:r>
            <a:endParaRPr lang="en-US" sz="3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881188"/>
            <a:ext cx="30956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732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55000"/>
              </a:spcBef>
            </a:pPr>
            <a:r>
              <a:rPr lang="en-US" smtClean="0"/>
              <a:t>Identifying risks is the process of understanding what potential events might hurt or enhance a particular project</a:t>
            </a:r>
          </a:p>
          <a:p>
            <a:pPr eaLnBrk="1" hangingPunct="1">
              <a:spcBef>
                <a:spcPct val="55000"/>
              </a:spcBef>
            </a:pPr>
            <a:r>
              <a:rPr lang="en-US" smtClean="0"/>
              <a:t>Risk identification tools and techniques include:</a:t>
            </a:r>
          </a:p>
          <a:p>
            <a:pPr lvl="1" eaLnBrk="1" hangingPunct="1">
              <a:spcBef>
                <a:spcPct val="55000"/>
              </a:spcBef>
            </a:pPr>
            <a:r>
              <a:rPr lang="en-US" smtClean="0"/>
              <a:t>Brainstorming</a:t>
            </a:r>
          </a:p>
          <a:p>
            <a:pPr lvl="1" eaLnBrk="1" hangingPunct="1">
              <a:spcBef>
                <a:spcPct val="55000"/>
              </a:spcBef>
            </a:pPr>
            <a:r>
              <a:rPr lang="en-US" smtClean="0"/>
              <a:t>The Delphi Technique</a:t>
            </a:r>
          </a:p>
          <a:p>
            <a:pPr lvl="1" eaLnBrk="1" hangingPunct="1">
              <a:spcBef>
                <a:spcPct val="55000"/>
              </a:spcBef>
            </a:pPr>
            <a:r>
              <a:rPr lang="en-US" smtClean="0"/>
              <a:t>Interviewing</a:t>
            </a:r>
          </a:p>
          <a:p>
            <a:pPr lvl="1" eaLnBrk="1" hangingPunct="1">
              <a:spcBef>
                <a:spcPct val="55000"/>
              </a:spcBef>
            </a:pPr>
            <a:r>
              <a:rPr lang="en-US" smtClean="0"/>
              <a:t>SWOT analysis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Identifying Risks</a:t>
            </a:r>
          </a:p>
        </p:txBody>
      </p:sp>
      <p:sp>
        <p:nvSpPr>
          <p:cNvPr id="36869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B75910-2FA5-4CAF-8D49-F6EC57B7066E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457200"/>
            <a:ext cx="73914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Sample Risk Breakdown Structure</a:t>
            </a: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0"/>
          </p:nvPr>
        </p:nvSpPr>
        <p:spPr bwMode="auto">
          <a:xfrm>
            <a:off x="228600" y="6248400"/>
            <a:ext cx="457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63B8278-4F85-4C64-923A-56BF0EEA3FC1}" type="slidenum">
              <a:rPr lang="en-US" sz="1000" smtClean="0"/>
              <a:pPr eaLnBrk="1" hangingPunct="1"/>
              <a:t>22</a:t>
            </a:fld>
            <a:endParaRPr lang="en-US" sz="1000" smtClean="0"/>
          </a:p>
        </p:txBody>
      </p:sp>
      <p:sp>
        <p:nvSpPr>
          <p:cNvPr id="34820" name="Footer Placeholder 6"/>
          <p:cNvSpPr>
            <a:spLocks noGrp="1"/>
          </p:cNvSpPr>
          <p:nvPr>
            <p:ph type="ftr" sz="quarter" idx="11"/>
          </p:nvPr>
        </p:nvSpPr>
        <p:spPr bwMode="auto">
          <a:xfrm>
            <a:off x="1905000" y="6477000"/>
            <a:ext cx="5867400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pic>
        <p:nvPicPr>
          <p:cNvPr id="34821" name="Picture 6" descr="86921_11_F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7315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72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800"/>
            <a:ext cx="7848600" cy="5105400"/>
          </a:xfrm>
        </p:spPr>
        <p:txBody>
          <a:bodyPr/>
          <a:lstStyle/>
          <a:p>
            <a:pPr>
              <a:buNone/>
            </a:pPr>
            <a:r>
              <a:rPr lang="en-US" sz="2800" b="1" dirty="0" smtClean="0"/>
              <a:t>OUTPUTS OF RISK IDENTIFICATION</a:t>
            </a:r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r>
              <a:rPr lang="en-US" sz="2800" b="1" dirty="0" smtClean="0"/>
              <a:t>				RISK REGISTER</a:t>
            </a:r>
            <a:endParaRPr lang="en-US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35913"/>
            <a:ext cx="10001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1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28600"/>
            <a:ext cx="74676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Sample Risk Register</a:t>
            </a: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0"/>
          </p:nvPr>
        </p:nvSpPr>
        <p:spPr bwMode="auto">
          <a:xfrm>
            <a:off x="152400" y="6248400"/>
            <a:ext cx="457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8A97A2F-21C3-45FD-B7C7-A69BA8AC0E64}" type="slidenum">
              <a:rPr lang="en-US" sz="1000" smtClean="0"/>
              <a:pPr eaLnBrk="1" hangingPunct="1"/>
              <a:t>24</a:t>
            </a:fld>
            <a:endParaRPr lang="en-US" sz="1000" smtClean="0"/>
          </a:p>
        </p:txBody>
      </p:sp>
      <p:sp>
        <p:nvSpPr>
          <p:cNvPr id="49156" name="Footer Placeholder 6"/>
          <p:cNvSpPr>
            <a:spLocks noGrp="1"/>
          </p:cNvSpPr>
          <p:nvPr>
            <p:ph type="ftr" sz="quarter" idx="11"/>
          </p:nvPr>
        </p:nvSpPr>
        <p:spPr bwMode="auto">
          <a:xfrm>
            <a:off x="1676400" y="6400800"/>
            <a:ext cx="6400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pic>
        <p:nvPicPr>
          <p:cNvPr id="49157" name="Picture 8" descr="Tbl11-05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8"/>
          <a:stretch>
            <a:fillRect/>
          </a:stretch>
        </p:blipFill>
        <p:spPr bwMode="auto">
          <a:xfrm>
            <a:off x="1295400" y="1752600"/>
            <a:ext cx="751681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3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6934200" cy="5257800"/>
          </a:xfrm>
        </p:spPr>
        <p:txBody>
          <a:bodyPr/>
          <a:lstStyle/>
          <a:p>
            <a:pPr>
              <a:buNone/>
            </a:pPr>
            <a:r>
              <a:rPr lang="en-US" sz="3200" b="1" dirty="0" smtClean="0"/>
              <a:t>Qualitative Risk Analysis</a:t>
            </a:r>
            <a:endParaRPr lang="en-US" sz="32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16879"/>
              </p:ext>
            </p:extLst>
          </p:nvPr>
        </p:nvGraphicFramePr>
        <p:xfrm>
          <a:off x="1676400" y="1828800"/>
          <a:ext cx="6858000" cy="3886199"/>
        </p:xfrm>
        <a:graphic>
          <a:graphicData uri="http://schemas.openxmlformats.org/drawingml/2006/table">
            <a:tbl>
              <a:tblPr firstRow="1" firstCol="1" bandRow="1"/>
              <a:tblGrid>
                <a:gridCol w="1554892"/>
                <a:gridCol w="1441621"/>
                <a:gridCol w="1956487"/>
                <a:gridCol w="1905000"/>
              </a:tblGrid>
              <a:tr h="50991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RISK PROBABILITIES AND IMPACT RATING MATRIX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69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292" marR="56292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Low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Medium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High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Probability (to right)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292" marR="56292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 to 0.33 (probability)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0.34 to 0.66 (probability)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0.67 to 1.00 (probability)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Project Objective (below)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3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Scope (impact)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Minimal changes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Significant changes for functionality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Potential useless product as built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Time (impact)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5% or less delay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6% to 15% delay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16% or greater delay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Cost (impact)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5% or less increase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6% to 15% increase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16% or greater increase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Quality (impact)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Quality slippage minimal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Slippage requires sponsor signoff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Product is basically useless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56292" marR="562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1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0"/>
            <a:ext cx="73914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dirty="0" smtClean="0"/>
              <a:t>Sample Probability/Impact Matrix</a:t>
            </a:r>
          </a:p>
        </p:txBody>
      </p:sp>
      <p:sp>
        <p:nvSpPr>
          <p:cNvPr id="48133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FFF9F2-B87D-4F5B-A1B5-AA2D91735AB5}" type="slidenum">
              <a:rPr lang="en-US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5061" name="Picture 6" descr="86921_11_F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7467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6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04800"/>
            <a:ext cx="7391400" cy="7620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2400" dirty="0" smtClean="0"/>
              <a:t>Chart Showing High-, Medium-, and Low-Risk Technologies for fighter jet aircraft</a:t>
            </a:r>
          </a:p>
        </p:txBody>
      </p:sp>
      <p:sp>
        <p:nvSpPr>
          <p:cNvPr id="49157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D2C4F40-31CD-490D-B17E-90F4B9BE5F56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46085" name="Picture 6" descr="86921_11_F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7467600" cy="509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6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smtClean="0"/>
              <a:t>Example of Top Ten Risk Item Tracking</a:t>
            </a:r>
          </a:p>
        </p:txBody>
      </p:sp>
      <p:sp>
        <p:nvSpPr>
          <p:cNvPr id="51204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3F4F3-2355-49A1-94E6-82FA12249C4A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8133" name="Picture 7" descr="Tbl11-06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1"/>
          <a:stretch>
            <a:fillRect/>
          </a:stretch>
        </p:blipFill>
        <p:spPr bwMode="auto">
          <a:xfrm>
            <a:off x="1295400" y="1344613"/>
            <a:ext cx="73152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8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Often </a:t>
            </a:r>
            <a:r>
              <a:rPr lang="en-US" b="1" dirty="0" smtClean="0"/>
              <a:t>follows qualitative </a:t>
            </a:r>
            <a:r>
              <a:rPr lang="en-US" dirty="0" smtClean="0"/>
              <a:t>risk analysis, but both can be done together to help in risk analysis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Large, complex projects involving leading edge technologies often </a:t>
            </a:r>
            <a:r>
              <a:rPr lang="en-US" dirty="0" smtClean="0">
                <a:solidFill>
                  <a:srgbClr val="FF0000"/>
                </a:solidFill>
              </a:rPr>
              <a:t>require extensive quantitative risk analysis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Main techniques include: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Decision tree analysis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Simulation – (Monte-Carlo)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74638"/>
            <a:ext cx="7391400" cy="8683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Performing Quantitative Risk Analysis</a:t>
            </a:r>
          </a:p>
        </p:txBody>
      </p:sp>
      <p:sp>
        <p:nvSpPr>
          <p:cNvPr id="53253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2D496C-FD7F-4A8D-97AC-DA0990092E1D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1828800"/>
            <a:ext cx="7391400" cy="48006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100000"/>
              </a:spcBef>
              <a:defRPr/>
            </a:pPr>
            <a:r>
              <a:rPr lang="en-US" dirty="0" smtClean="0"/>
              <a:t>Project risk management is the </a:t>
            </a:r>
            <a:r>
              <a:rPr lang="en-US" b="1" dirty="0" smtClean="0"/>
              <a:t>art and science </a:t>
            </a:r>
            <a:r>
              <a:rPr lang="en-US" dirty="0" smtClean="0"/>
              <a:t>of </a:t>
            </a:r>
            <a:r>
              <a:rPr lang="en-US" b="1" dirty="0" smtClean="0"/>
              <a:t>identifying, analyzing, and responding</a:t>
            </a:r>
            <a:r>
              <a:rPr lang="en-US" dirty="0" smtClean="0"/>
              <a:t> to risk throughout the life of a project and in the best interests of meeting project objectives</a:t>
            </a:r>
          </a:p>
          <a:p>
            <a:pPr eaLnBrk="1" hangingPunct="1">
              <a:spcBef>
                <a:spcPct val="100000"/>
              </a:spcBef>
              <a:defRPr/>
            </a:pPr>
            <a:r>
              <a:rPr lang="en-US" dirty="0" smtClean="0"/>
              <a:t>Risk management is often </a:t>
            </a:r>
            <a:r>
              <a:rPr lang="en-US" b="1" dirty="0" smtClean="0"/>
              <a:t>overlooked</a:t>
            </a:r>
            <a:r>
              <a:rPr lang="en-US" dirty="0" smtClean="0"/>
              <a:t> in projects, but it can help improve project success by helping to:</a:t>
            </a:r>
          </a:p>
          <a:p>
            <a:pPr lvl="1" eaLnBrk="1" hangingPunct="1">
              <a:spcBef>
                <a:spcPct val="100000"/>
              </a:spcBef>
              <a:defRPr/>
            </a:pPr>
            <a:r>
              <a:rPr lang="en-US" b="1" dirty="0" smtClean="0"/>
              <a:t>select good projects</a:t>
            </a:r>
          </a:p>
          <a:p>
            <a:pPr lvl="1" eaLnBrk="1" hangingPunct="1">
              <a:spcBef>
                <a:spcPct val="100000"/>
              </a:spcBef>
              <a:defRPr/>
            </a:pPr>
            <a:r>
              <a:rPr lang="en-US" b="1" dirty="0" smtClean="0"/>
              <a:t>determining project scope</a:t>
            </a:r>
          </a:p>
          <a:p>
            <a:pPr lvl="1" eaLnBrk="1" hangingPunct="1">
              <a:spcBef>
                <a:spcPct val="100000"/>
              </a:spcBef>
              <a:defRPr/>
            </a:pPr>
            <a:r>
              <a:rPr lang="en-US" b="1" dirty="0" smtClean="0"/>
              <a:t>developing realistic estimates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83820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The Importance of Project Risk Management</a:t>
            </a:r>
          </a:p>
        </p:txBody>
      </p:sp>
      <p:sp>
        <p:nvSpPr>
          <p:cNvPr id="15365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695561-C72F-4001-B3F5-CF86A1375738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6934200" cy="5257800"/>
          </a:xfrm>
        </p:spPr>
        <p:txBody>
          <a:bodyPr/>
          <a:lstStyle/>
          <a:p>
            <a:r>
              <a:rPr lang="en-US" b="1" dirty="0" smtClean="0"/>
              <a:t>Interviewing</a:t>
            </a:r>
          </a:p>
          <a:p>
            <a:r>
              <a:rPr lang="en-US" b="1" dirty="0" smtClean="0"/>
              <a:t>Cost and time estimating</a:t>
            </a:r>
          </a:p>
          <a:p>
            <a:r>
              <a:rPr lang="en-US" b="1" dirty="0" smtClean="0"/>
              <a:t>Delphi Technique</a:t>
            </a:r>
          </a:p>
          <a:p>
            <a:r>
              <a:rPr lang="en-US" b="1" dirty="0" smtClean="0"/>
              <a:t>Use of historical records from previous projects</a:t>
            </a:r>
          </a:p>
          <a:p>
            <a:r>
              <a:rPr lang="en-US" b="1" dirty="0" smtClean="0"/>
              <a:t>Expert judgment</a:t>
            </a:r>
          </a:p>
          <a:p>
            <a:r>
              <a:rPr lang="en-US" b="1" dirty="0" smtClean="0"/>
              <a:t>Expected monetary value analysis</a:t>
            </a:r>
          </a:p>
          <a:p>
            <a:r>
              <a:rPr lang="en-US" b="1" dirty="0" smtClean="0"/>
              <a:t>Monte Carlo analysis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657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7696200" cy="52578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EXPECTED MONETARY VALUE ANALYSIS</a:t>
            </a:r>
          </a:p>
          <a:p>
            <a:pPr>
              <a:buNone/>
            </a:pP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398414"/>
              </p:ext>
            </p:extLst>
          </p:nvPr>
        </p:nvGraphicFramePr>
        <p:xfrm>
          <a:off x="2362199" y="1905000"/>
          <a:ext cx="5715000" cy="3581402"/>
        </p:xfrm>
        <a:graphic>
          <a:graphicData uri="http://schemas.openxmlformats.org/drawingml/2006/table">
            <a:tbl>
              <a:tblPr firstRow="1" firstCol="1" bandRow="1"/>
              <a:tblGrid>
                <a:gridCol w="1753384"/>
                <a:gridCol w="1376623"/>
                <a:gridCol w="1231716"/>
                <a:gridCol w="1353277"/>
              </a:tblGrid>
              <a:tr h="511629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EXPECTED MONETARY VALUE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348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Work Package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Probability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Impact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Expected Monetary Value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$20,000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$2,000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B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$45,000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$13,500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68%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$18,000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$12,240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13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7315200" cy="8207572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3600" b="1" dirty="0" smtClean="0"/>
              <a:t>DECISION TREE</a:t>
            </a:r>
            <a:endParaRPr lang="en-US" sz="3600" b="1" dirty="0"/>
          </a:p>
        </p:txBody>
      </p:sp>
      <p:pic>
        <p:nvPicPr>
          <p:cNvPr id="19458" name="Picture 2" descr="C:\Users\RB\AppData\Local\Microsoft\Windows\Temporary Internet Files\Content.IE5\CIXQD8AI\MC90043557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288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6934200" cy="5257800"/>
          </a:xfrm>
        </p:spPr>
        <p:txBody>
          <a:bodyPr/>
          <a:lstStyle/>
          <a:p>
            <a:pPr marL="0" lvl="1" indent="0">
              <a:buNone/>
            </a:pPr>
            <a:r>
              <a:rPr lang="en-US" sz="2600" b="1" dirty="0" smtClean="0"/>
              <a:t>Example:  Decision Tree</a:t>
            </a:r>
          </a:p>
          <a:p>
            <a:pPr marL="0" lvl="1" indent="0">
              <a:buNone/>
            </a:pPr>
            <a:endParaRPr lang="en-US" sz="2600" b="1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70408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1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6934200" cy="5257800"/>
          </a:xfrm>
        </p:spPr>
        <p:txBody>
          <a:bodyPr/>
          <a:lstStyle/>
          <a:p>
            <a:pPr marL="0" lvl="1" indent="0">
              <a:buNone/>
            </a:pPr>
            <a:r>
              <a:rPr lang="en-US" sz="2600" b="1" dirty="0" smtClean="0"/>
              <a:t>Answer:  Prototype</a:t>
            </a:r>
          </a:p>
          <a:p>
            <a:pPr marL="0" lvl="1" indent="0">
              <a:buNone/>
            </a:pPr>
            <a:endParaRPr lang="en-US" sz="2600" b="1" dirty="0"/>
          </a:p>
          <a:p>
            <a:pPr marL="0" lvl="1" indent="0">
              <a:buNone/>
            </a:pPr>
            <a:endParaRPr lang="en-US" sz="26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320960"/>
              </p:ext>
            </p:extLst>
          </p:nvPr>
        </p:nvGraphicFramePr>
        <p:xfrm>
          <a:off x="1447800" y="2133600"/>
          <a:ext cx="7086600" cy="3124200"/>
        </p:xfrm>
        <a:graphic>
          <a:graphicData uri="http://schemas.openxmlformats.org/drawingml/2006/table">
            <a:tbl>
              <a:tblPr firstRow="1" firstCol="1" bandRow="1"/>
              <a:tblGrid>
                <a:gridCol w="1936902"/>
                <a:gridCol w="5149698"/>
              </a:tblGrid>
              <a:tr h="1562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Prototype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35% x $120,000 = $42,000 + $200,000 = $ 242,000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Do Not Prototype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70% x $450,000 = $315,000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6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315200" cy="9906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2800" dirty="0" smtClean="0"/>
              <a:t>Sample Monte Carlo Simulation Results for Project Schedule</a:t>
            </a:r>
            <a:endParaRPr lang="en-US" sz="3600" dirty="0" smtClean="0"/>
          </a:p>
        </p:txBody>
      </p:sp>
      <p:sp>
        <p:nvSpPr>
          <p:cNvPr id="58372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5E992BA-FE94-449F-B038-E958A762ABCC}" type="slidenum">
              <a:rPr lang="en-US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3253" name="Picture 6" descr="86921_11_F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7800"/>
            <a:ext cx="68580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0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Grp="1" noChangeArrowheads="1"/>
          </p:cNvSpPr>
          <p:nvPr>
            <p:ph idx="1"/>
          </p:nvPr>
        </p:nvSpPr>
        <p:spPr>
          <a:xfrm>
            <a:off x="1219200" y="1143000"/>
            <a:ext cx="7620000" cy="5257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A large aerospace company used </a:t>
            </a:r>
            <a:r>
              <a:rPr lang="en-US" b="1" dirty="0" smtClean="0">
                <a:solidFill>
                  <a:schemeClr val="accent1"/>
                </a:solidFill>
              </a:rPr>
              <a:t>Monte Carlo simulation</a:t>
            </a:r>
            <a:r>
              <a:rPr lang="en-US" dirty="0" smtClean="0"/>
              <a:t> to help quantify risks on several advanced-design engineering projects, such as the National Aerospace Plan (NASP)</a:t>
            </a:r>
          </a:p>
          <a:p>
            <a:pPr eaLnBrk="1" hangingPunct="1"/>
            <a:r>
              <a:rPr lang="en-US" dirty="0" smtClean="0"/>
              <a:t>The results of the simulation were used to determine how the company would invest its internal research and development funds</a:t>
            </a:r>
          </a:p>
          <a:p>
            <a:pPr eaLnBrk="1" hangingPunct="1"/>
            <a:r>
              <a:rPr lang="en-US" dirty="0" smtClean="0"/>
              <a:t>Companies like General Motors, Eli Lily, and Proctor &amp; Gamble have use </a:t>
            </a:r>
            <a:r>
              <a:rPr lang="en-US" dirty="0" smtClean="0">
                <a:solidFill>
                  <a:srgbClr val="FF0000"/>
                </a:solidFill>
              </a:rPr>
              <a:t>simulation</a:t>
            </a:r>
            <a:r>
              <a:rPr lang="en-US" dirty="0" smtClean="0"/>
              <a:t> software</a:t>
            </a:r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3152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Went Right?</a:t>
            </a:r>
          </a:p>
        </p:txBody>
      </p:sp>
      <p:sp>
        <p:nvSpPr>
          <p:cNvPr id="59397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0F653C-BB73-4EC3-A9BC-F1C0C147D338}" type="slidenum">
              <a:rPr lang="en-US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5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6934200" cy="5257800"/>
          </a:xfrm>
        </p:spPr>
        <p:txBody>
          <a:bodyPr/>
          <a:lstStyle/>
          <a:p>
            <a:pPr marL="0" lvl="1" indent="0">
              <a:buNone/>
            </a:pPr>
            <a:r>
              <a:rPr lang="en-US" sz="3200" b="1" dirty="0" smtClean="0"/>
              <a:t>RISK RESPONSE PLANNING</a:t>
            </a:r>
          </a:p>
          <a:p>
            <a:pPr marL="0" lvl="1" indent="0">
              <a:buNone/>
            </a:pPr>
            <a:endParaRPr lang="en-US" sz="2600" b="1" dirty="0"/>
          </a:p>
          <a:p>
            <a:pPr marL="0" lvl="1" indent="0">
              <a:buNone/>
            </a:pPr>
            <a:r>
              <a:rPr lang="en-US" sz="2600" b="1" dirty="0" smtClean="0"/>
              <a:t>				What are we 					going to do 					about each top 				risk?</a:t>
            </a:r>
            <a:endParaRPr lang="en-US" sz="2600" b="1" dirty="0"/>
          </a:p>
        </p:txBody>
      </p:sp>
      <p:pic>
        <p:nvPicPr>
          <p:cNvPr id="2050" name="Picture 2" descr="C:\Users\RB\AppData\Local\Microsoft\Windows\Temporary Internet Files\Content.IE5\HZRHNA2V\MC90044152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3014548" cy="31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6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7816362" cy="6498502"/>
          </a:xfrm>
        </p:spPr>
        <p:txBody>
          <a:bodyPr/>
          <a:lstStyle/>
          <a:p>
            <a:pPr marL="0" lvl="1" indent="0">
              <a:buNone/>
            </a:pPr>
            <a:r>
              <a:rPr lang="en-US" sz="3200" b="1" dirty="0" smtClean="0"/>
              <a:t>RISK RESPONSE STRATEGIES</a:t>
            </a:r>
          </a:p>
          <a:p>
            <a:pPr marL="0" lvl="1" indent="0">
              <a:buNone/>
            </a:pPr>
            <a:endParaRPr lang="en-US" sz="3200" b="1" dirty="0" smtClean="0"/>
          </a:p>
          <a:p>
            <a:pPr marL="514350" lvl="1" indent="-514350">
              <a:buFont typeface="+mj-lt"/>
              <a:buAutoNum type="arabicPeriod"/>
            </a:pPr>
            <a:r>
              <a:rPr lang="en-US" sz="2800" b="1" dirty="0" smtClean="0"/>
              <a:t>Response strategies for threats.</a:t>
            </a:r>
          </a:p>
          <a:p>
            <a:pPr marL="0" lvl="1" indent="0">
              <a:buNone/>
            </a:pPr>
            <a:endParaRPr lang="en-US" sz="2800" b="1" dirty="0" smtClean="0"/>
          </a:p>
          <a:p>
            <a:pPr marL="0" lvl="1" indent="0">
              <a:buNone/>
            </a:pPr>
            <a:r>
              <a:rPr lang="en-US" sz="2800" b="1" dirty="0" smtClean="0"/>
              <a:t>2. Response strategies for        	opportunities.</a:t>
            </a:r>
            <a:endParaRPr lang="en-US" sz="2800" b="1" dirty="0"/>
          </a:p>
        </p:txBody>
      </p:sp>
      <p:pic>
        <p:nvPicPr>
          <p:cNvPr id="3074" name="Picture 2" descr="C:\Users\RB\AppData\Local\Microsoft\Windows\Temporary Internet Files\Content.IE5\WMWQJ5MW\MC90019860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3886200"/>
            <a:ext cx="2652770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2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1143000"/>
            <a:ext cx="74676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After identifying and quantifying risks, you must decide how to respond to them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Four main response strategies for negative risks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Risk avoidance</a:t>
            </a:r>
          </a:p>
          <a:p>
            <a:pPr lvl="1" eaLnBrk="1" hangingPunct="1"/>
            <a:r>
              <a:rPr lang="en-US" dirty="0" smtClean="0"/>
              <a:t>Risk acceptance</a:t>
            </a:r>
          </a:p>
          <a:p>
            <a:pPr lvl="1" eaLnBrk="1" hangingPunct="1"/>
            <a:r>
              <a:rPr lang="en-US" dirty="0" smtClean="0"/>
              <a:t>Risk transference</a:t>
            </a:r>
          </a:p>
          <a:p>
            <a:pPr lvl="1" eaLnBrk="1" hangingPunct="1"/>
            <a:r>
              <a:rPr lang="en-US" dirty="0" smtClean="0"/>
              <a:t>Risk mitigation</a:t>
            </a: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8305800" cy="7921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Planning Risk Responses</a:t>
            </a:r>
          </a:p>
        </p:txBody>
      </p:sp>
      <p:sp>
        <p:nvSpPr>
          <p:cNvPr id="62469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7D44728-24EA-4A1A-A6FA-B8228A10B7B8}" type="slidenum">
              <a:rPr lang="en-US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9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Benefits from Software Risk Management Practices*</a:t>
            </a:r>
          </a:p>
        </p:txBody>
      </p:sp>
      <p:sp>
        <p:nvSpPr>
          <p:cNvPr id="18437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61985C-D471-4788-852A-F5BE228C67C8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1981200" y="5791200"/>
            <a:ext cx="7010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/>
              <a:t>*Kulik, Peter and Catherine Weber, “Software Risk Management Practices – 2001,” KLCI Research Group (August 2001). </a:t>
            </a:r>
          </a:p>
        </p:txBody>
      </p:sp>
      <p:pic>
        <p:nvPicPr>
          <p:cNvPr id="17414" name="Picture 7" descr="86921_11_F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5754688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28600"/>
            <a:ext cx="7467600" cy="9906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2400" dirty="0" smtClean="0"/>
              <a:t>General Risk Mitigation (</a:t>
            </a:r>
            <a:r>
              <a:rPr lang="en-US" sz="2000" dirty="0" smtClean="0"/>
              <a:t>resolution) Strategies for Technical, Cost, and Schedule Risks</a:t>
            </a:r>
            <a:endParaRPr lang="en-US" dirty="0" smtClean="0"/>
          </a:p>
        </p:txBody>
      </p:sp>
      <p:sp>
        <p:nvSpPr>
          <p:cNvPr id="63493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9EB973-6E22-4927-8F50-F0981A006F06}" type="slidenum">
              <a:rPr lang="en-US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734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25574"/>
            <a:ext cx="7467600" cy="418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32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 smtClean="0"/>
              <a:t>It’s also important to identify residual and secondary risks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b="1" dirty="0" smtClean="0"/>
              <a:t>Residual risks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dirty="0" smtClean="0"/>
              <a:t>are risks that </a:t>
            </a:r>
            <a:r>
              <a:rPr lang="en-US" b="1" dirty="0" smtClean="0"/>
              <a:t>remain after </a:t>
            </a:r>
            <a:r>
              <a:rPr lang="en-US" dirty="0" smtClean="0"/>
              <a:t>all of the response strategies have been implemented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b="1" dirty="0" smtClean="0"/>
              <a:t>Secondary risks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dirty="0" smtClean="0"/>
              <a:t>are a direct result of implementing a risk response</a:t>
            </a: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74676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Residual and Secondary Risks</a:t>
            </a:r>
          </a:p>
        </p:txBody>
      </p:sp>
      <p:sp>
        <p:nvSpPr>
          <p:cNvPr id="65541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AFAA79-9096-4A9F-ACCF-B7A1FF44B81D}" type="slidenum">
              <a:rPr lang="en-US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1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1143000"/>
            <a:ext cx="7543800" cy="52578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Involves executing the risk management process to respond to risk events</a:t>
            </a:r>
          </a:p>
          <a:p>
            <a:pPr eaLnBrk="1" hangingPunct="1">
              <a:defRPr/>
            </a:pPr>
            <a:r>
              <a:rPr lang="en-US" b="1" dirty="0" smtClean="0"/>
              <a:t>Workarounds </a:t>
            </a:r>
          </a:p>
          <a:p>
            <a:pPr lvl="1" eaLnBrk="1" hangingPunct="1">
              <a:defRPr/>
            </a:pPr>
            <a:r>
              <a:rPr lang="en-US" dirty="0" smtClean="0"/>
              <a:t>are </a:t>
            </a:r>
            <a:r>
              <a:rPr lang="en-US" b="1" dirty="0" smtClean="0"/>
              <a:t>unplanned responses </a:t>
            </a:r>
            <a:r>
              <a:rPr lang="en-US" dirty="0" smtClean="0"/>
              <a:t>to risk events that must be done when there are no contingency plans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Main outputs of risk monitoring and control are:</a:t>
            </a:r>
          </a:p>
          <a:p>
            <a:pPr lvl="1" eaLnBrk="1" hangingPunct="1">
              <a:defRPr/>
            </a:pPr>
            <a:endParaRPr lang="en-US" sz="2400" dirty="0" smtClean="0"/>
          </a:p>
          <a:p>
            <a:pPr lvl="1" eaLnBrk="1" hangingPunct="1">
              <a:defRPr/>
            </a:pPr>
            <a:r>
              <a:rPr lang="en-US" sz="2400" dirty="0" smtClean="0"/>
              <a:t>Risk register updates</a:t>
            </a:r>
          </a:p>
          <a:p>
            <a:pPr lvl="1" eaLnBrk="1" hangingPunct="1">
              <a:defRPr/>
            </a:pPr>
            <a:r>
              <a:rPr lang="en-US" sz="2400" dirty="0" smtClean="0"/>
              <a:t>Organizational process assets updates</a:t>
            </a:r>
          </a:p>
          <a:p>
            <a:pPr lvl="1" eaLnBrk="1" hangingPunct="1">
              <a:defRPr/>
            </a:pPr>
            <a:r>
              <a:rPr lang="en-US" sz="2400" dirty="0" smtClean="0"/>
              <a:t>Change requests</a:t>
            </a:r>
          </a:p>
          <a:p>
            <a:pPr lvl="1" eaLnBrk="1" hangingPunct="1">
              <a:defRPr/>
            </a:pPr>
            <a:r>
              <a:rPr lang="en-US" sz="2400" dirty="0" smtClean="0"/>
              <a:t>Updates to the project management plan and other project documents</a:t>
            </a:r>
            <a:endParaRPr lang="en-US" sz="2800" dirty="0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8305800" cy="86836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Monitoring and Controlling Risks</a:t>
            </a:r>
            <a:endParaRPr lang="en-US" sz="5400" dirty="0" smtClean="0"/>
          </a:p>
        </p:txBody>
      </p:sp>
      <p:sp>
        <p:nvSpPr>
          <p:cNvPr id="67589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8379A0-0044-49B1-B00D-7D7F6DDF0037}" type="slidenum">
              <a:rPr lang="en-US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pic>
        <p:nvPicPr>
          <p:cNvPr id="2051" name="Picture 3" descr="C:\Users\RB\AppData\Local\Microsoft\Windows\Temporary Internet Files\Content.IE5\WMWQJ5MW\MC9002346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34" y="1143000"/>
            <a:ext cx="4263262" cy="475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90600"/>
            <a:ext cx="2286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22" y="3657600"/>
            <a:ext cx="3437978" cy="185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697642"/>
            <a:ext cx="3352800" cy="232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1143000"/>
            <a:ext cx="7391400" cy="45720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dirty="0" smtClean="0"/>
              <a:t>A dictionary definition of risk </a:t>
            </a:r>
            <a:r>
              <a:rPr lang="en-US" b="1" dirty="0" smtClean="0"/>
              <a:t>is “the possibility of loss or injury”</a:t>
            </a:r>
          </a:p>
          <a:p>
            <a:pPr eaLnBrk="1" hangingPunct="1">
              <a:spcBef>
                <a:spcPct val="100000"/>
              </a:spcBef>
            </a:pPr>
            <a:r>
              <a:rPr lang="en-US" b="1" dirty="0" smtClean="0"/>
              <a:t>Negative risk </a:t>
            </a:r>
            <a:r>
              <a:rPr lang="en-US" dirty="0" smtClean="0"/>
              <a:t>involves understanding potential problems that might occur in the project and how they might impede project success</a:t>
            </a:r>
          </a:p>
          <a:p>
            <a:pPr eaLnBrk="1" hangingPunct="1">
              <a:spcBef>
                <a:spcPct val="100000"/>
              </a:spcBef>
            </a:pPr>
            <a:r>
              <a:rPr lang="en-US" dirty="0" smtClean="0"/>
              <a:t>Negative risk management is like a </a:t>
            </a:r>
            <a:r>
              <a:rPr lang="en-US" b="1" i="1" dirty="0" smtClean="0"/>
              <a:t>form of insurance; it is an investment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8305800" cy="71596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Negative Risk</a:t>
            </a:r>
          </a:p>
        </p:txBody>
      </p:sp>
      <p:sp>
        <p:nvSpPr>
          <p:cNvPr id="19461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B28904-2CC0-450A-94AE-FE376E693DB2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391400" cy="990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800" dirty="0" smtClean="0"/>
              <a:t>Potential Negative Risk Conditions Associated with Each Knowledge Area</a:t>
            </a:r>
          </a:p>
        </p:txBody>
      </p:sp>
      <p:sp>
        <p:nvSpPr>
          <p:cNvPr id="35844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83A72E-F914-45DA-BAA2-EF82FCBE48D4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5845" name="Picture 7" descr="Tbl11-04a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3"/>
          <a:stretch>
            <a:fillRect/>
          </a:stretch>
        </p:blipFill>
        <p:spPr bwMode="auto">
          <a:xfrm>
            <a:off x="1371600" y="1219200"/>
            <a:ext cx="685641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8" descr="Tbl11-04b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6"/>
          <a:stretch>
            <a:fillRect/>
          </a:stretch>
        </p:blipFill>
        <p:spPr bwMode="auto">
          <a:xfrm>
            <a:off x="1371600" y="3733800"/>
            <a:ext cx="690245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59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b="1" dirty="0" smtClean="0"/>
              <a:t>Positive risks </a:t>
            </a:r>
            <a:r>
              <a:rPr lang="en-US" dirty="0" smtClean="0"/>
              <a:t>are risks that result in good things happening; sometimes called </a:t>
            </a:r>
            <a:r>
              <a:rPr lang="en-US" b="1" dirty="0" smtClean="0"/>
              <a:t>opportunities</a:t>
            </a:r>
          </a:p>
          <a:p>
            <a:pPr eaLnBrk="1" hangingPunct="1">
              <a:spcBef>
                <a:spcPct val="100000"/>
              </a:spcBef>
            </a:pPr>
            <a:r>
              <a:rPr lang="en-US" dirty="0" smtClean="0"/>
              <a:t>The </a:t>
            </a:r>
            <a:r>
              <a:rPr lang="en-US" b="1" dirty="0" smtClean="0"/>
              <a:t>goal of project risk management </a:t>
            </a:r>
            <a:r>
              <a:rPr lang="en-US" dirty="0" smtClean="0"/>
              <a:t>is to minimize (</a:t>
            </a:r>
            <a:r>
              <a:rPr lang="en-US" b="1" dirty="0" smtClean="0"/>
              <a:t>mitigate</a:t>
            </a:r>
            <a:r>
              <a:rPr lang="en-US" dirty="0" smtClean="0"/>
              <a:t>) potential negative risks while maximizing potential positive risks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83058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Risk Can Be Positive</a:t>
            </a:r>
          </a:p>
        </p:txBody>
      </p:sp>
      <p:sp>
        <p:nvSpPr>
          <p:cNvPr id="20485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4794B6-C931-4030-BBF2-EA00ABBCAADA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6934200" cy="52578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r>
              <a:rPr lang="en-US" sz="2800" b="1" dirty="0" smtClean="0"/>
              <a:t>TYPES OF RISK: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indent="511175">
              <a:buFont typeface="+mj-lt"/>
              <a:buAutoNum type="arabicPeriod"/>
            </a:pPr>
            <a:r>
              <a:rPr lang="en-US" sz="3200" b="1" dirty="0" smtClean="0">
                <a:solidFill>
                  <a:srgbClr val="C00000"/>
                </a:solidFill>
              </a:rPr>
              <a:t>Pure Risk</a:t>
            </a:r>
          </a:p>
          <a:p>
            <a:r>
              <a:rPr lang="en-US" dirty="0">
                <a:solidFill>
                  <a:srgbClr val="000000"/>
                </a:solidFill>
              </a:rPr>
              <a:t>the possibility that a person's house will be destroyed due to a natural disaster is pure risk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Read more: </a:t>
            </a:r>
            <a:r>
              <a:rPr lang="en-US" dirty="0">
                <a:solidFill>
                  <a:srgbClr val="003399"/>
                </a:solidFill>
                <a:hlinkClick r:id="rId3"/>
              </a:rPr>
              <a:t>http://www.investopedia.com/terms/p/purerisk.asp#ixzz2CE89J6jm</a:t>
            </a:r>
            <a:endParaRPr lang="en-US" dirty="0">
              <a:solidFill>
                <a:srgbClr val="000000"/>
              </a:solidFill>
            </a:endParaRPr>
          </a:p>
          <a:p>
            <a:pPr marL="857250" lvl="1" indent="511175">
              <a:buFont typeface="+mj-lt"/>
              <a:buAutoNum type="arabicPeriod"/>
            </a:pPr>
            <a:endParaRPr lang="en-US" sz="3000" b="1" dirty="0" smtClean="0">
              <a:solidFill>
                <a:srgbClr val="C00000"/>
              </a:solidFill>
            </a:endParaRPr>
          </a:p>
          <a:p>
            <a:pPr marL="457200" indent="511175">
              <a:buFont typeface="+mj-lt"/>
              <a:buAutoNum type="arabicPeriod"/>
            </a:pPr>
            <a:r>
              <a:rPr lang="en-US" sz="3200" b="1" dirty="0" smtClean="0">
                <a:solidFill>
                  <a:srgbClr val="C00000"/>
                </a:solidFill>
              </a:rPr>
              <a:t>Business Risk</a:t>
            </a:r>
          </a:p>
          <a:p>
            <a:r>
              <a:rPr lang="en-US" dirty="0">
                <a:solidFill>
                  <a:srgbClr val="000000"/>
                </a:solidFill>
              </a:rPr>
              <a:t>will experience a loss rather than a profit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Read more: </a:t>
            </a:r>
            <a:r>
              <a:rPr lang="en-US" dirty="0">
                <a:solidFill>
                  <a:srgbClr val="003399"/>
                </a:solidFill>
                <a:hlinkClick r:id="rId4"/>
              </a:rPr>
              <a:t>http://www.investopedia.com/terms/b/businessrisk.asp#ixzz2CE8nC1xM</a:t>
            </a:r>
            <a:endParaRPr lang="en-US" dirty="0">
              <a:solidFill>
                <a:srgbClr val="000000"/>
              </a:solidFill>
            </a:endParaRPr>
          </a:p>
          <a:p>
            <a:pPr marL="857250" lvl="1" indent="511175">
              <a:buFont typeface="+mj-lt"/>
              <a:buAutoNum type="arabicPeriod"/>
            </a:pPr>
            <a:endParaRPr lang="en-US" sz="3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9144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rgbClr val="C00000"/>
                </a:solidFill>
              </a:rPr>
              <a:t>Risk</a:t>
            </a:r>
            <a:r>
              <a:rPr lang="en-US" dirty="0"/>
              <a:t>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14400"/>
            <a:ext cx="6934200" cy="5257800"/>
          </a:xfrm>
        </p:spPr>
        <p:txBody>
          <a:bodyPr/>
          <a:lstStyle/>
          <a:p>
            <a:pPr>
              <a:buNone/>
            </a:pPr>
            <a:r>
              <a:rPr lang="en-US" sz="3600" b="1" dirty="0" smtClean="0"/>
              <a:t>RISK TOLERANCE:</a:t>
            </a:r>
          </a:p>
          <a:p>
            <a:pPr marL="742950" indent="171450">
              <a:buFont typeface="+mj-lt"/>
              <a:buAutoNum type="arabicPeriod"/>
            </a:pPr>
            <a:r>
              <a:rPr lang="en-US" sz="3600" b="1" dirty="0" smtClean="0">
                <a:solidFill>
                  <a:srgbClr val="C00000"/>
                </a:solidFill>
              </a:rPr>
              <a:t>Risk Adverse</a:t>
            </a:r>
          </a:p>
          <a:p>
            <a:pPr marL="742950" indent="171450">
              <a:buFont typeface="+mj-lt"/>
              <a:buAutoNum type="arabicPeriod"/>
            </a:pPr>
            <a:r>
              <a:rPr lang="en-US" sz="3600" b="1" dirty="0" smtClean="0">
                <a:solidFill>
                  <a:srgbClr val="C00000"/>
                </a:solidFill>
              </a:rPr>
              <a:t>Risk Seeker</a:t>
            </a:r>
          </a:p>
          <a:p>
            <a:pPr marL="742950" indent="171450">
              <a:buFont typeface="+mj-lt"/>
              <a:buAutoNum type="arabicPeriod"/>
            </a:pPr>
            <a:r>
              <a:rPr lang="en-US" sz="3600" b="1" dirty="0" smtClean="0">
                <a:solidFill>
                  <a:srgbClr val="C00000"/>
                </a:solidFill>
              </a:rPr>
              <a:t>Risk Neutral</a:t>
            </a:r>
          </a:p>
        </p:txBody>
      </p:sp>
    </p:spTree>
    <p:extLst>
      <p:ext uri="{BB962C8B-B14F-4D97-AF65-F5344CB8AC3E}">
        <p14:creationId xmlns:p14="http://schemas.microsoft.com/office/powerpoint/2010/main" val="303585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ct status report">
  <a:themeElements>
    <a:clrScheme name="Default Design 1">
      <a:dk1>
        <a:srgbClr val="333300"/>
      </a:dk1>
      <a:lt1>
        <a:srgbClr val="FFFFFF"/>
      </a:lt1>
      <a:dk2>
        <a:srgbClr val="000000"/>
      </a:dk2>
      <a:lt2>
        <a:srgbClr val="969696"/>
      </a:lt2>
      <a:accent1>
        <a:srgbClr val="E5D58A"/>
      </a:accent1>
      <a:accent2>
        <a:srgbClr val="CCCC00"/>
      </a:accent2>
      <a:accent3>
        <a:srgbClr val="FFFFFF"/>
      </a:accent3>
      <a:accent4>
        <a:srgbClr val="2A2A00"/>
      </a:accent4>
      <a:accent5>
        <a:srgbClr val="F0E7C4"/>
      </a:accent5>
      <a:accent6>
        <a:srgbClr val="B9B900"/>
      </a:accent6>
      <a:hlink>
        <a:srgbClr val="999933"/>
      </a:hlink>
      <a:folHlink>
        <a:srgbClr val="666633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333300"/>
        </a:dk1>
        <a:lt1>
          <a:srgbClr val="FFFFFF"/>
        </a:lt1>
        <a:dk2>
          <a:srgbClr val="000000"/>
        </a:dk2>
        <a:lt2>
          <a:srgbClr val="969696"/>
        </a:lt2>
        <a:accent1>
          <a:srgbClr val="E5D58A"/>
        </a:accent1>
        <a:accent2>
          <a:srgbClr val="CCCC00"/>
        </a:accent2>
        <a:accent3>
          <a:srgbClr val="FFFFFF"/>
        </a:accent3>
        <a:accent4>
          <a:srgbClr val="2A2A00"/>
        </a:accent4>
        <a:accent5>
          <a:srgbClr val="F0E7C4"/>
        </a:accent5>
        <a:accent6>
          <a:srgbClr val="B9B900"/>
        </a:accent6>
        <a:hlink>
          <a:srgbClr val="999933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8EA1C0"/>
        </a:lt1>
        <a:dk2>
          <a:srgbClr val="FFFFFF"/>
        </a:dk2>
        <a:lt2>
          <a:srgbClr val="5F5F5F"/>
        </a:lt2>
        <a:accent1>
          <a:srgbClr val="B6CDDE"/>
        </a:accent1>
        <a:accent2>
          <a:srgbClr val="8A7CA2"/>
        </a:accent2>
        <a:accent3>
          <a:srgbClr val="C6CDDC"/>
        </a:accent3>
        <a:accent4>
          <a:srgbClr val="000000"/>
        </a:accent4>
        <a:accent5>
          <a:srgbClr val="D7E3EC"/>
        </a:accent5>
        <a:accent6>
          <a:srgbClr val="7D7092"/>
        </a:accent6>
        <a:hlink>
          <a:srgbClr val="336699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3333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2A2A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1701</TotalTime>
  <Words>2304</Words>
  <Application>Microsoft Office PowerPoint</Application>
  <PresentationFormat>On-screen Show (4:3)</PresentationFormat>
  <Paragraphs>417</Paragraphs>
  <Slides>44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Project status report</vt:lpstr>
      <vt:lpstr>Project Risk Management </vt:lpstr>
      <vt:lpstr>PowerPoint Presentation</vt:lpstr>
      <vt:lpstr>The Importance of Project Risk Management</vt:lpstr>
      <vt:lpstr>Benefits from Software Risk Management Practices*</vt:lpstr>
      <vt:lpstr>Negative Risk</vt:lpstr>
      <vt:lpstr>Potential Negative Risk Conditions Associated with Each Knowledge Area</vt:lpstr>
      <vt:lpstr>Risk Can Be Positive</vt:lpstr>
      <vt:lpstr>Project Risk Management </vt:lpstr>
      <vt:lpstr>Project Risk Management </vt:lpstr>
      <vt:lpstr>Risk Utility Function and Risk Preference</vt:lpstr>
      <vt:lpstr>Project Risk Management </vt:lpstr>
      <vt:lpstr>Project Risk Management </vt:lpstr>
      <vt:lpstr>Project Risk Management </vt:lpstr>
      <vt:lpstr> Project Risk Management Processes</vt:lpstr>
      <vt:lpstr>Project Risk Management Processes (continued)</vt:lpstr>
      <vt:lpstr>Project Risk Management Summary</vt:lpstr>
      <vt:lpstr>Project Risk Management </vt:lpstr>
      <vt:lpstr>Topics Addressed in a Risk Management Plan</vt:lpstr>
      <vt:lpstr>Contingency and Fallback Plans, Contingency Reserves</vt:lpstr>
      <vt:lpstr>Project Risk Management </vt:lpstr>
      <vt:lpstr>Identifying Risks</vt:lpstr>
      <vt:lpstr>Sample Risk Breakdown Structure</vt:lpstr>
      <vt:lpstr>Project Risk Management </vt:lpstr>
      <vt:lpstr>Sample Risk Register</vt:lpstr>
      <vt:lpstr>Project Risk Management </vt:lpstr>
      <vt:lpstr>Sample Probability/Impact Matrix</vt:lpstr>
      <vt:lpstr>Chart Showing High-, Medium-, and Low-Risk Technologies for fighter jet aircraft</vt:lpstr>
      <vt:lpstr>Example of Top Ten Risk Item Tracking</vt:lpstr>
      <vt:lpstr>Performing Quantitative Risk Analysis</vt:lpstr>
      <vt:lpstr>Project Risk Management </vt:lpstr>
      <vt:lpstr>Project Risk Management </vt:lpstr>
      <vt:lpstr>Project Risk Management </vt:lpstr>
      <vt:lpstr>Project Risk Management </vt:lpstr>
      <vt:lpstr>Project Risk Management </vt:lpstr>
      <vt:lpstr>Sample Monte Carlo Simulation Results for Project Schedule</vt:lpstr>
      <vt:lpstr>What Went Right?</vt:lpstr>
      <vt:lpstr>Project Risk Management </vt:lpstr>
      <vt:lpstr>Project Risk Management </vt:lpstr>
      <vt:lpstr>Planning Risk Responses</vt:lpstr>
      <vt:lpstr>General Risk Mitigation (resolution) Strategies for Technical, Cost, and Schedule Risks</vt:lpstr>
      <vt:lpstr>Residual and Secondary Risks</vt:lpstr>
      <vt:lpstr>Monitoring and Controlling Risks</vt:lpstr>
      <vt:lpstr>Project Risk Management </vt:lpstr>
      <vt:lpstr>Project Risk Management </vt:lpstr>
    </vt:vector>
  </TitlesOfParts>
  <Company>NAIT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Razaane Abou-Ghanim</dc:creator>
  <cp:lastModifiedBy>nait</cp:lastModifiedBy>
  <cp:revision>76</cp:revision>
  <cp:lastPrinted>1601-01-01T00:00:00Z</cp:lastPrinted>
  <dcterms:created xsi:type="dcterms:W3CDTF">2010-09-20T18:44:51Z</dcterms:created>
  <dcterms:modified xsi:type="dcterms:W3CDTF">2012-11-15T22:53:29Z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TC062070741033</vt:lpwstr>
  </property>
</Properties>
</file>